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72" r:id="rId9"/>
    <p:sldId id="273" r:id="rId10"/>
    <p:sldId id="274" r:id="rId11"/>
    <p:sldId id="275" r:id="rId12"/>
    <p:sldId id="276" r:id="rId13"/>
    <p:sldId id="277" r:id="rId14"/>
    <p:sldId id="263" r:id="rId15"/>
    <p:sldId id="262" r:id="rId16"/>
    <p:sldId id="264" r:id="rId17"/>
    <p:sldId id="265" r:id="rId18"/>
    <p:sldId id="267" r:id="rId19"/>
    <p:sldId id="268" r:id="rId20"/>
    <p:sldId id="270" r:id="rId21"/>
    <p:sldId id="269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70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PStat\Trail%20Mix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explosion val="25"/>
          <c:cat>
            <c:strRef>
              <c:f>Sheet1!$G$2:$K$2</c:f>
              <c:strCache>
                <c:ptCount val="5"/>
                <c:pt idx="0">
                  <c:v>Peanuts</c:v>
                </c:pt>
                <c:pt idx="1">
                  <c:v>M&amp;Ms</c:v>
                </c:pt>
                <c:pt idx="2">
                  <c:v>Cashews</c:v>
                </c:pt>
                <c:pt idx="3">
                  <c:v>Raisins</c:v>
                </c:pt>
                <c:pt idx="4">
                  <c:v>Almonds</c:v>
                </c:pt>
              </c:strCache>
            </c:strRef>
          </c:cat>
          <c:val>
            <c:numRef>
              <c:f>Sheet1!$G$12:$K$12</c:f>
              <c:numCache>
                <c:formatCode>General</c:formatCode>
                <c:ptCount val="5"/>
                <c:pt idx="0">
                  <c:v>1272</c:v>
                </c:pt>
                <c:pt idx="1">
                  <c:v>453</c:v>
                </c:pt>
                <c:pt idx="2">
                  <c:v>76</c:v>
                </c:pt>
                <c:pt idx="3">
                  <c:v>303</c:v>
                </c:pt>
                <c:pt idx="4">
                  <c:v>67</c:v>
                </c:pt>
              </c:numCache>
            </c:numRef>
          </c:val>
        </c:ser>
        <c:firstSliceAng val="0"/>
      </c:pieChart>
    </c:plotArea>
    <c:legend>
      <c:legendPos val="b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79A491-423A-4F9F-8919-2FFD9D90E4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B34B7-B0A9-4E64-8CCB-9276A06F2F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F483CF-6737-43C7-AA51-31267D3552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AB9902-9B8B-4922-98ED-933D57C202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368E73-71EE-4730-8EE4-91C92F1628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2A9346-EB35-4FD5-8972-D468A141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8A4729-F462-4722-AD6A-65834A1B34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A963A6-6CC7-4AF8-88DA-DFDA2C727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751228-EC61-4185-96B5-8B03ED090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9DCC75-777D-47CD-9802-6167E841F9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75854-967F-4376-BAA5-23FC86E6A9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D8B347-EE41-4AA0-A55B-9B8C805710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B6CED2-38B8-4AA2-BF79-4A7D1667EE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97879B5-0264-405A-BCC9-D517F61804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Trail Mix Statistics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By Tyler Lipshutz</a:t>
            </a:r>
          </a:p>
        </p:txBody>
      </p:sp>
      <p:pic>
        <p:nvPicPr>
          <p:cNvPr id="2053" name="Picture 5" descr="http://hostedmedia.reimanpub.com/TOH/Images/Photos/37/exps25770_QC854037D3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2766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Data – Product vs. M&amp;Ms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Shape</a:t>
            </a:r>
            <a:r>
              <a:rPr lang="en-US" dirty="0" smtClean="0"/>
              <a:t>:  Both are slightly unimodal</a:t>
            </a:r>
          </a:p>
          <a:p>
            <a:r>
              <a:rPr lang="en-US" b="1" dirty="0" smtClean="0"/>
              <a:t>Center</a:t>
            </a:r>
            <a:r>
              <a:rPr lang="en-US" dirty="0" smtClean="0"/>
              <a:t>: Planters mean is 4.33 and RD is 7.625</a:t>
            </a:r>
          </a:p>
          <a:p>
            <a:r>
              <a:rPr lang="en-US" b="1" dirty="0" smtClean="0"/>
              <a:t>Spread</a:t>
            </a:r>
            <a:r>
              <a:rPr lang="en-US" dirty="0" smtClean="0"/>
              <a:t>: Both have the same range of 9 so they are equally wide. Planters has a </a:t>
            </a:r>
            <a:r>
              <a:rPr lang="en-US" dirty="0" err="1" smtClean="0"/>
              <a:t>stdDev</a:t>
            </a:r>
            <a:r>
              <a:rPr lang="en-US" dirty="0" smtClean="0"/>
              <a:t> of 3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2.92.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Overall both have an equal spread but Planters has a much lower amount of M&amp;Ms per serving size than Wegman’s Brand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526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143000"/>
            <a:ext cx="1524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Data – Product vs. Cashews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dirty="0" smtClean="0"/>
              <a:t>Shape</a:t>
            </a:r>
            <a:r>
              <a:rPr lang="en-US" dirty="0" smtClean="0"/>
              <a:t>:  Planters has a right skew but the shape of RD looks unimodal</a:t>
            </a:r>
          </a:p>
          <a:p>
            <a:r>
              <a:rPr lang="en-US" b="1" dirty="0" smtClean="0"/>
              <a:t>Center</a:t>
            </a:r>
            <a:r>
              <a:rPr lang="en-US" dirty="0" smtClean="0"/>
              <a:t>: Planters mean is 1.25 and RD is 2.714</a:t>
            </a:r>
          </a:p>
          <a:p>
            <a:r>
              <a:rPr lang="en-US" b="1" dirty="0" smtClean="0"/>
              <a:t>Spread</a:t>
            </a:r>
            <a:r>
              <a:rPr lang="en-US" dirty="0" smtClean="0"/>
              <a:t>: Rainbow Delight has a higher range of 6 which means a wider spread when compared to Planters with has a range of 4. Planters has a </a:t>
            </a:r>
            <a:r>
              <a:rPr lang="en-US" dirty="0" err="1" smtClean="0"/>
              <a:t>stdDev</a:t>
            </a:r>
            <a:r>
              <a:rPr lang="en-US" dirty="0" smtClean="0"/>
              <a:t> of 1.8929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2.058.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Overall,  both have little average amounts of cashews in them when compared to other pieces but of these two brands Wegman’s brand has a larger average cashews.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1143000"/>
            <a:ext cx="15240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6670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Data – Product vs. Raisins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smtClean="0"/>
              <a:t>Shape</a:t>
            </a:r>
            <a:r>
              <a:rPr lang="en-US" dirty="0" smtClean="0"/>
              <a:t>:  Both brands look unimodal for Raisins</a:t>
            </a:r>
          </a:p>
          <a:p>
            <a:r>
              <a:rPr lang="en-US" b="1" dirty="0" smtClean="0"/>
              <a:t>Center</a:t>
            </a:r>
            <a:r>
              <a:rPr lang="en-US" dirty="0" smtClean="0"/>
              <a:t>: Planters mean is 9.333 and RD is 18.5</a:t>
            </a:r>
          </a:p>
          <a:p>
            <a:r>
              <a:rPr lang="en-US" b="1" dirty="0" smtClean="0"/>
              <a:t>Spread</a:t>
            </a:r>
            <a:r>
              <a:rPr lang="en-US" dirty="0" smtClean="0"/>
              <a:t>: Rainbow Delight has a smaller range of 3 but Planters is much wider with 9. Planters has a </a:t>
            </a:r>
            <a:r>
              <a:rPr lang="en-US" dirty="0" err="1" smtClean="0"/>
              <a:t>stdDev</a:t>
            </a:r>
            <a:r>
              <a:rPr lang="en-US" dirty="0" smtClean="0"/>
              <a:t> of 3.559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1.29.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Overall,  Rainbow Delight’s average is higher than Planters per serving but there only 4 samples from Rainbow delight so the data might not be justified.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4384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143000"/>
            <a:ext cx="15240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Data – Product vs. Almonds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smtClean="0"/>
              <a:t>Shape</a:t>
            </a:r>
            <a:r>
              <a:rPr lang="en-US" dirty="0" smtClean="0"/>
              <a:t>:  Planters is right skewed but RD looks unimodal </a:t>
            </a:r>
          </a:p>
          <a:p>
            <a:r>
              <a:rPr lang="en-US" b="1" dirty="0" smtClean="0"/>
              <a:t>Center</a:t>
            </a:r>
            <a:r>
              <a:rPr lang="en-US" dirty="0" smtClean="0"/>
              <a:t>: Planters mean is 2.6667 and RD is 4.8333</a:t>
            </a:r>
          </a:p>
          <a:p>
            <a:r>
              <a:rPr lang="en-US" b="1" dirty="0" smtClean="0"/>
              <a:t>Spread</a:t>
            </a:r>
            <a:r>
              <a:rPr lang="en-US" dirty="0" smtClean="0"/>
              <a:t>: Rainbow Delight has a larger range of 9 but Planters is smaller with 5. Planters has a </a:t>
            </a:r>
            <a:r>
              <a:rPr lang="en-US" dirty="0" err="1" smtClean="0"/>
              <a:t>stdDev</a:t>
            </a:r>
            <a:r>
              <a:rPr lang="en-US" dirty="0" smtClean="0"/>
              <a:t> of 1.751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3.430.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Overall,  Rainbow Delight’s average is higher than Planters per serving and RD’s mean matches Planter’s max and the Q1 for both are the same at 2.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4384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914400"/>
            <a:ext cx="15240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 Samp T Interval Conditions: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SRS</a:t>
            </a:r>
          </a:p>
          <a:p>
            <a:r>
              <a:rPr lang="en-US"/>
              <a:t>Pop&gt;10n</a:t>
            </a:r>
          </a:p>
          <a:p>
            <a:r>
              <a:rPr lang="en-US"/>
              <a:t>Normal Pop</a:t>
            </a:r>
            <a:br>
              <a:rPr lang="en-US"/>
            </a:br>
            <a:r>
              <a:rPr lang="en-US"/>
              <a:t>or </a:t>
            </a:r>
            <a:r>
              <a:rPr lang="en-US" u="sng"/>
              <a:t>&gt;</a:t>
            </a:r>
            <a:r>
              <a:rPr lang="en-US"/>
              <a:t> 30</a:t>
            </a:r>
            <a:endParaRPr lang="en-US" u="sng"/>
          </a:p>
        </p:txBody>
      </p:sp>
      <p:sp>
        <p:nvSpPr>
          <p:cNvPr id="1536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Random weighing</a:t>
            </a:r>
          </a:p>
          <a:p>
            <a:r>
              <a:rPr lang="en-US"/>
              <a:t>There are more than 300 servings of trail mix; there is more than 310 servings of trail mix</a:t>
            </a:r>
          </a:p>
          <a:p>
            <a:r>
              <a:rPr lang="en-US"/>
              <a:t>30</a:t>
            </a:r>
            <a:r>
              <a:rPr lang="en-US" u="sng"/>
              <a:t>&gt;</a:t>
            </a:r>
            <a:r>
              <a:rPr lang="en-US"/>
              <a:t>30; 31</a:t>
            </a:r>
            <a:r>
              <a:rPr lang="en-US" u="sng"/>
              <a:t>&gt;</a:t>
            </a:r>
            <a:r>
              <a:rPr lang="en-US"/>
              <a:t>30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33400" y="59436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Conditions Med &gt;&gt; Students’ t-model &gt;&gt; 1 Samp T Interval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1 Sample T Interval: Rainbow Delight weight per serving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514600"/>
            <a:ext cx="8229600" cy="3611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N = 31, df = 30</a:t>
            </a:r>
          </a:p>
          <a:p>
            <a:pPr>
              <a:lnSpc>
                <a:spcPct val="90000"/>
              </a:lnSpc>
            </a:pPr>
            <a:r>
              <a:rPr lang="en-US"/>
              <a:t>Sample mean = 36.0323</a:t>
            </a:r>
          </a:p>
          <a:p>
            <a:pPr>
              <a:lnSpc>
                <a:spcPct val="90000"/>
              </a:lnSpc>
            </a:pPr>
            <a:r>
              <a:rPr lang="en-US"/>
              <a:t>36.0323 </a:t>
            </a:r>
            <a:r>
              <a:rPr lang="en-US" u="sng"/>
              <a:t>+</a:t>
            </a:r>
            <a:r>
              <a:rPr lang="en-US"/>
              <a:t> 2.424</a:t>
            </a:r>
          </a:p>
          <a:p>
            <a:pPr>
              <a:lnSpc>
                <a:spcPct val="90000"/>
              </a:lnSpc>
            </a:pPr>
            <a:r>
              <a:rPr lang="en-US"/>
              <a:t>We are 95% confident that the true mean of grams per serving of Wegmans Trail Mix from Wegmans is between 33.6075 and 38.457</a:t>
            </a:r>
          </a:p>
        </p:txBody>
      </p:sp>
      <p:pic>
        <p:nvPicPr>
          <p:cNvPr id="14341" name="Picture 2" descr="http://www.ams.sunysb.edu/~kye/ams102/minitab/ttest/testtequati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3090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1 Sample T Interval: Planters Trail Mix weight per serving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514600"/>
            <a:ext cx="8229600" cy="3611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N = 30, df = 29</a:t>
            </a:r>
          </a:p>
          <a:p>
            <a:pPr>
              <a:lnSpc>
                <a:spcPct val="90000"/>
              </a:lnSpc>
            </a:pPr>
            <a:r>
              <a:rPr lang="en-US"/>
              <a:t>Sample mean = 34.9</a:t>
            </a:r>
          </a:p>
          <a:p>
            <a:pPr>
              <a:lnSpc>
                <a:spcPct val="90000"/>
              </a:lnSpc>
            </a:pPr>
            <a:r>
              <a:rPr lang="en-US"/>
              <a:t>34.9 </a:t>
            </a:r>
            <a:r>
              <a:rPr lang="en-US" u="sng"/>
              <a:t>+</a:t>
            </a:r>
            <a:r>
              <a:rPr lang="en-US"/>
              <a:t> 3.449</a:t>
            </a:r>
          </a:p>
          <a:p>
            <a:pPr>
              <a:lnSpc>
                <a:spcPct val="90000"/>
              </a:lnSpc>
            </a:pPr>
            <a:r>
              <a:rPr lang="en-US"/>
              <a:t>We are 95% confident that the true mean of grams per serving of Planters Trail Mix from Wegmans is between 31.451 and 38.451</a:t>
            </a:r>
          </a:p>
        </p:txBody>
      </p:sp>
      <p:pic>
        <p:nvPicPr>
          <p:cNvPr id="16388" name="Picture 2" descr="http://www.ams.sunysb.edu/~kye/ams102/minitab/ttest/testtequati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3090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Chi-Squared GOF Conditions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Categorical Data?</a:t>
            </a:r>
          </a:p>
          <a:p>
            <a:r>
              <a:rPr lang="en-US"/>
              <a:t>SRS?</a:t>
            </a:r>
          </a:p>
          <a:p>
            <a:r>
              <a:rPr lang="en-US"/>
              <a:t>All expected cell counts </a:t>
            </a:r>
            <a:r>
              <a:rPr lang="en-US" u="sng"/>
              <a:t>&gt;</a:t>
            </a:r>
            <a:r>
              <a:rPr lang="en-US"/>
              <a:t> 5?</a:t>
            </a:r>
            <a:endParaRPr lang="en-US" u="sng"/>
          </a:p>
        </p:txBody>
      </p:sp>
      <p:sp>
        <p:nvSpPr>
          <p:cNvPr id="18437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Yes, both</a:t>
            </a:r>
          </a:p>
          <a:p>
            <a:r>
              <a:rPr lang="en-US"/>
              <a:t>Stated, both</a:t>
            </a:r>
          </a:p>
          <a:p>
            <a:r>
              <a:rPr lang="en-US"/>
              <a:t>Yes all expected for both </a:t>
            </a:r>
            <a:r>
              <a:rPr lang="en-US" u="sng"/>
              <a:t>&gt;</a:t>
            </a:r>
            <a:r>
              <a:rPr lang="en-US"/>
              <a:t> 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046413"/>
            <a:ext cx="2743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886200" y="3046413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rebuchet MS" pitchFamily="34" charset="0"/>
              </a:rPr>
              <a:t>(218-76.4)²+(60-76.4)²+…=398.49476.44</a:t>
            </a:r>
          </a:p>
          <a:p>
            <a:endParaRPr lang="en-US" dirty="0">
              <a:latin typeface="Trebuchet MS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038600" y="342741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05400" y="3427413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1" name="TextBox 8"/>
          <p:cNvSpPr txBox="1">
            <a:spLocks noChangeArrowheads="1"/>
          </p:cNvSpPr>
          <p:nvPr/>
        </p:nvSpPr>
        <p:spPr bwMode="auto">
          <a:xfrm>
            <a:off x="3962400" y="3427413"/>
            <a:ext cx="2286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  76.4            76.4</a:t>
            </a:r>
          </a:p>
        </p:txBody>
      </p:sp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1981200" y="4037013"/>
            <a:ext cx="472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P(       &gt;398.4947|df=4)= 5.88x10</a:t>
            </a:r>
            <a:r>
              <a:rPr lang="en-US" baseline="30000">
                <a:latin typeface="Trebuchet MS" pitchFamily="34" charset="0"/>
              </a:rPr>
              <a:t>-85</a:t>
            </a:r>
          </a:p>
        </p:txBody>
      </p:sp>
      <p:pic>
        <p:nvPicPr>
          <p:cNvPr id="21513" name="Picture 3"/>
          <p:cNvPicPr>
            <a:picLocks noChangeAspect="1" noChangeArrowheads="1"/>
          </p:cNvPicPr>
          <p:nvPr/>
        </p:nvPicPr>
        <p:blipFill>
          <a:blip r:embed="rId2" cstate="print"/>
          <a:srcRect t="17390" r="86111"/>
          <a:stretch>
            <a:fillRect/>
          </a:stretch>
        </p:blipFill>
        <p:spPr bwMode="auto">
          <a:xfrm>
            <a:off x="2362200" y="3960813"/>
            <a:ext cx="381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8" name="TextBox 15"/>
          <p:cNvSpPr txBox="1">
            <a:spLocks noChangeArrowheads="1"/>
          </p:cNvSpPr>
          <p:nvPr/>
        </p:nvSpPr>
        <p:spPr bwMode="auto">
          <a:xfrm>
            <a:off x="1066800" y="1600200"/>
            <a:ext cx="3962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rebuchet MS" pitchFamily="34" charset="0"/>
              </a:rPr>
              <a:t>Ho</a:t>
            </a:r>
            <a:r>
              <a:rPr lang="en-US" dirty="0">
                <a:latin typeface="Trebuchet MS" pitchFamily="34" charset="0"/>
              </a:rPr>
              <a:t>: The observed frequency distribution of pieces fits the expected distribution.</a:t>
            </a:r>
          </a:p>
        </p:txBody>
      </p:sp>
      <p:sp>
        <p:nvSpPr>
          <p:cNvPr id="21519" name="TextBox 16"/>
          <p:cNvSpPr txBox="1">
            <a:spLocks noChangeArrowheads="1"/>
          </p:cNvSpPr>
          <p:nvPr/>
        </p:nvSpPr>
        <p:spPr bwMode="auto">
          <a:xfrm>
            <a:off x="1143000" y="5638800"/>
            <a:ext cx="7162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rebuchet MS" pitchFamily="34" charset="0"/>
              </a:rPr>
              <a:t>We reject the Ho because our p-value is &lt; alpha which is .05.  We have sufficient evidence that the observed frequency distribution of pieces does not fit the expected distribution.</a:t>
            </a:r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Chi-Squared GOF Test - Planters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4648200" y="1600200"/>
            <a:ext cx="412591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dirty="0"/>
              <a:t>Ha</a:t>
            </a:r>
            <a:r>
              <a:rPr lang="en-US" dirty="0"/>
              <a:t>: The observed frequency distribution of pieces does not fit the expected distribution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0" y="4724400"/>
          <a:ext cx="4470399" cy="47761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48809"/>
                <a:gridCol w="724318"/>
                <a:gridCol w="724318"/>
                <a:gridCol w="724318"/>
                <a:gridCol w="724318"/>
                <a:gridCol w="724318"/>
              </a:tblGrid>
              <a:tr h="15675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Peanuts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M&amp;Ms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Cashews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Raisins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Almonds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Pieces/Bag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218(76.4)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60(76.4)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91(76.4)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6413"/>
            <a:ext cx="2743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3733800" y="3046413"/>
            <a:ext cx="533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rebuchet MS" pitchFamily="34" charset="0"/>
              </a:rPr>
              <a:t>(636-217.1)²+(226.5-217.1)²+…=1131.527867</a:t>
            </a:r>
          </a:p>
          <a:p>
            <a:endParaRPr lang="en-US" dirty="0">
              <a:latin typeface="Trebuchet MS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962400" y="3429000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334000" y="3427413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TextBox 8"/>
          <p:cNvSpPr txBox="1">
            <a:spLocks noChangeArrowheads="1"/>
          </p:cNvSpPr>
          <p:nvPr/>
        </p:nvSpPr>
        <p:spPr bwMode="auto">
          <a:xfrm>
            <a:off x="3886200" y="3443288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  217.1             217.1</a:t>
            </a:r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1981200" y="4037013"/>
            <a:ext cx="472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P(       &gt;1131.527867|df=4)= 0</a:t>
            </a:r>
            <a:endParaRPr lang="en-US" baseline="30000">
              <a:latin typeface="Trebuchet MS" pitchFamily="34" charset="0"/>
            </a:endParaRPr>
          </a:p>
        </p:txBody>
      </p:sp>
      <p:pic>
        <p:nvPicPr>
          <p:cNvPr id="24584" name="Picture 3"/>
          <p:cNvPicPr>
            <a:picLocks noChangeAspect="1" noChangeArrowheads="1"/>
          </p:cNvPicPr>
          <p:nvPr/>
        </p:nvPicPr>
        <p:blipFill>
          <a:blip r:embed="rId2" cstate="print"/>
          <a:srcRect t="17390" r="86111"/>
          <a:stretch>
            <a:fillRect/>
          </a:stretch>
        </p:blipFill>
        <p:spPr bwMode="auto">
          <a:xfrm>
            <a:off x="2362200" y="3960813"/>
            <a:ext cx="381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Box 15"/>
          <p:cNvSpPr txBox="1">
            <a:spLocks noChangeArrowheads="1"/>
          </p:cNvSpPr>
          <p:nvPr/>
        </p:nvSpPr>
        <p:spPr bwMode="auto">
          <a:xfrm>
            <a:off x="1066800" y="1676400"/>
            <a:ext cx="3962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rebuchet MS" pitchFamily="34" charset="0"/>
              </a:rPr>
              <a:t>Ho</a:t>
            </a:r>
            <a:r>
              <a:rPr lang="en-US" dirty="0">
                <a:latin typeface="Trebuchet MS" pitchFamily="34" charset="0"/>
              </a:rPr>
              <a:t>: The observed frequency distribution of pieces fits the expected distribution.</a:t>
            </a:r>
          </a:p>
        </p:txBody>
      </p:sp>
      <p:sp>
        <p:nvSpPr>
          <p:cNvPr id="24586" name="TextBox 16"/>
          <p:cNvSpPr txBox="1">
            <a:spLocks noChangeArrowheads="1"/>
          </p:cNvSpPr>
          <p:nvPr/>
        </p:nvSpPr>
        <p:spPr bwMode="auto">
          <a:xfrm>
            <a:off x="1143000" y="5638800"/>
            <a:ext cx="716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rebuchet MS" pitchFamily="34" charset="0"/>
              </a:rPr>
              <a:t>We reject the Ho because our p-value is &lt; alpha which is .05.  We have sufficient evidence that the observed frequency distribution of pieces does not fit the expected distribution.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Chi-Squared GOF Test – Rainbow Delight</a:t>
            </a: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4800600" y="1600200"/>
            <a:ext cx="41259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dirty="0"/>
              <a:t>Ha</a:t>
            </a:r>
            <a:r>
              <a:rPr lang="en-US" dirty="0"/>
              <a:t>: The observed frequency distribution of pieces does not fit the expected distribution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0" y="4724400"/>
          <a:ext cx="5181598" cy="47761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83848"/>
                <a:gridCol w="839550"/>
                <a:gridCol w="839550"/>
                <a:gridCol w="839550"/>
                <a:gridCol w="839550"/>
                <a:gridCol w="839550"/>
              </a:tblGrid>
              <a:tr h="15675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Peanuts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M&amp;Ms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Cashews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Raisins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Almonds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Pieces/Bag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636(217.1)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226.5(217.1)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38(217.1)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151.5(217.1)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33.5(217.1)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About Trail Mix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Made with dried fruits, grains, nuts, and sometimes chocolate</a:t>
            </a:r>
          </a:p>
          <a:p>
            <a:pPr>
              <a:lnSpc>
                <a:spcPct val="90000"/>
              </a:lnSpc>
            </a:pPr>
            <a:r>
              <a:rPr lang="en-US" sz="2800"/>
              <a:t>Ideal for long outdoor hikes</a:t>
            </a:r>
          </a:p>
          <a:p>
            <a:pPr>
              <a:lnSpc>
                <a:spcPct val="90000"/>
              </a:lnSpc>
            </a:pPr>
            <a:r>
              <a:rPr lang="en-US" sz="2800"/>
              <a:t>1968 when first invented in California</a:t>
            </a:r>
          </a:p>
          <a:p>
            <a:pPr>
              <a:lnSpc>
                <a:spcPct val="90000"/>
              </a:lnSpc>
            </a:pPr>
            <a:r>
              <a:rPr lang="en-US" sz="2800"/>
              <a:t>GORP, “Good Old Raisins and Peanuts”</a:t>
            </a:r>
          </a:p>
          <a:p>
            <a:pPr>
              <a:lnSpc>
                <a:spcPct val="90000"/>
              </a:lnSpc>
            </a:pPr>
            <a:r>
              <a:rPr lang="en-US" sz="2800"/>
              <a:t>Planters</a:t>
            </a:r>
          </a:p>
          <a:p>
            <a:pPr>
              <a:lnSpc>
                <a:spcPct val="90000"/>
              </a:lnSpc>
            </a:pPr>
            <a:r>
              <a:rPr lang="en-US" sz="2800"/>
              <a:t>Emerald</a:t>
            </a:r>
          </a:p>
          <a:p>
            <a:pPr>
              <a:lnSpc>
                <a:spcPct val="90000"/>
              </a:lnSpc>
            </a:pPr>
            <a:r>
              <a:rPr lang="en-US" sz="2800"/>
              <a:t>Archer Farms</a:t>
            </a:r>
          </a:p>
          <a:p>
            <a:pPr>
              <a:lnSpc>
                <a:spcPct val="90000"/>
              </a:lnSpc>
            </a:pPr>
            <a:r>
              <a:rPr lang="en-US" sz="2800"/>
              <a:t>Third Party brands (Wegmans)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Bias &amp; Error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Some peanuts were still together while others were split in half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 counted both as </a:t>
            </a:r>
            <a:r>
              <a:rPr lang="en-US" sz="2400" dirty="0" smtClean="0"/>
              <a:t>one(1).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Raisins were sometimes </a:t>
            </a:r>
            <a:br>
              <a:rPr lang="en-US" sz="2800" dirty="0"/>
            </a:br>
            <a:r>
              <a:rPr lang="en-US" sz="2800" dirty="0"/>
              <a:t>conjoined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While counting one would </a:t>
            </a:r>
            <a:br>
              <a:rPr lang="en-US" sz="2800" dirty="0"/>
            </a:br>
            <a:r>
              <a:rPr lang="en-US" sz="2800" dirty="0"/>
              <a:t>fall on the floor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Human error of counting/Loss </a:t>
            </a:r>
            <a:br>
              <a:rPr lang="en-US" sz="2800" dirty="0"/>
            </a:br>
            <a:r>
              <a:rPr lang="en-US" sz="2800" dirty="0"/>
              <a:t>of Precision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 got hungry !</a:t>
            </a:r>
          </a:p>
        </p:txBody>
      </p:sp>
      <p:pic>
        <p:nvPicPr>
          <p:cNvPr id="26628" name="Picture 4" descr="DSC_0366"/>
          <p:cNvPicPr>
            <a:picLocks noChangeAspect="1" noChangeArrowheads="1"/>
          </p:cNvPicPr>
          <p:nvPr/>
        </p:nvPicPr>
        <p:blipFill>
          <a:blip r:embed="rId2" cstate="print"/>
          <a:srcRect l="39059" t="45570" r="44847" b="41409"/>
          <a:stretch>
            <a:fillRect/>
          </a:stretch>
        </p:blipFill>
        <p:spPr bwMode="auto">
          <a:xfrm>
            <a:off x="6324600" y="4419600"/>
            <a:ext cx="2457450" cy="1325563"/>
          </a:xfrm>
          <a:prstGeom prst="rect">
            <a:avLst/>
          </a:prstGeom>
          <a:noFill/>
        </p:spPr>
      </p:pic>
      <p:pic>
        <p:nvPicPr>
          <p:cNvPr id="26629" name="Picture 5" descr="DSC_0365"/>
          <p:cNvPicPr>
            <a:picLocks noChangeAspect="1" noChangeArrowheads="1"/>
          </p:cNvPicPr>
          <p:nvPr/>
        </p:nvPicPr>
        <p:blipFill>
          <a:blip r:embed="rId3" cstate="print"/>
          <a:srcRect l="41953" t="42314" r="42857" b="40326"/>
          <a:stretch>
            <a:fillRect/>
          </a:stretch>
        </p:blipFill>
        <p:spPr bwMode="auto">
          <a:xfrm>
            <a:off x="6324600" y="2438400"/>
            <a:ext cx="2438400" cy="1857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Personal Opinions &amp; Conclusion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Planters is tastier</a:t>
            </a:r>
          </a:p>
          <a:p>
            <a:r>
              <a:rPr lang="en-US" dirty="0"/>
              <a:t>More convenient than a giant tub</a:t>
            </a:r>
          </a:p>
          <a:p>
            <a:r>
              <a:rPr lang="en-US" dirty="0" smtClean="0"/>
              <a:t>Based of the GOF tests, </a:t>
            </a:r>
            <a:r>
              <a:rPr lang="en-US" dirty="0" smtClean="0"/>
              <a:t>n</a:t>
            </a:r>
            <a:r>
              <a:rPr lang="en-US" dirty="0" smtClean="0"/>
              <a:t>either </a:t>
            </a:r>
            <a:r>
              <a:rPr lang="en-US" dirty="0"/>
              <a:t>have uniformly distributed pieces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Rainbow Delight has an accurate serving size based on the confidence interval and the claim on the tub.</a:t>
            </a:r>
          </a:p>
          <a:p>
            <a:r>
              <a:rPr lang="en-US" dirty="0" smtClean="0"/>
              <a:t>The serving size for Planters is higher based on the confidence interval compared to the claim on the bag.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My Goal: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the distribution in serving sizes equal to the entire bag? Does the bags overall weight distribute equal to the estimated amount of servings?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I collected my data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Two different trail mixes</a:t>
            </a:r>
          </a:p>
          <a:p>
            <a:pPr lvl="1"/>
            <a:r>
              <a:rPr lang="en-US"/>
              <a:t>Planters &amp; Wegmans</a:t>
            </a:r>
          </a:p>
          <a:p>
            <a:pPr lvl="1"/>
            <a:r>
              <a:rPr lang="en-US"/>
              <a:t>$1.59/ 6 oz. &amp; $4.69/ 16 oz.</a:t>
            </a:r>
          </a:p>
          <a:p>
            <a:r>
              <a:rPr lang="en-US"/>
              <a:t>Count the amount in each bag</a:t>
            </a:r>
          </a:p>
          <a:p>
            <a:r>
              <a:rPr lang="en-US"/>
              <a:t>Find the weight of the serving</a:t>
            </a:r>
          </a:p>
          <a:p>
            <a:r>
              <a:rPr lang="en-US"/>
              <a:t>Pick one random piece and count how many were in that serving.</a:t>
            </a:r>
          </a:p>
          <a:p>
            <a:r>
              <a:rPr lang="en-US"/>
              <a:t>Record data into charts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Distribution of Pieces – Planters.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752600"/>
            <a:ext cx="3276600" cy="4525963"/>
          </a:xfrm>
        </p:spPr>
        <p:txBody>
          <a:bodyPr/>
          <a:lstStyle/>
          <a:p>
            <a:r>
              <a:rPr lang="en-US" sz="2800" dirty="0"/>
              <a:t>Peanuts (53%)</a:t>
            </a:r>
          </a:p>
          <a:p>
            <a:r>
              <a:rPr lang="en-US" sz="2800" dirty="0"/>
              <a:t>Raisins(24%)</a:t>
            </a:r>
          </a:p>
          <a:p>
            <a:r>
              <a:rPr lang="en-US" sz="2800" dirty="0"/>
              <a:t>M&amp;Ms(17%)</a:t>
            </a:r>
          </a:p>
          <a:p>
            <a:r>
              <a:rPr lang="en-US" sz="2800" dirty="0"/>
              <a:t>Almonds(3%)</a:t>
            </a:r>
          </a:p>
          <a:p>
            <a:r>
              <a:rPr lang="en-US" sz="2800" dirty="0"/>
              <a:t>Cashews(3%)</a:t>
            </a:r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10249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3733800" y="2030413"/>
          <a:ext cx="4953000" cy="3902075"/>
        </p:xfrm>
        <a:graphic>
          <a:graphicData uri="http://schemas.openxmlformats.org/presentationml/2006/ole">
            <p:oleObj spid="_x0000_s10249" name="Chart" r:id="rId3" imgW="4848225" imgH="38195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Distribution of Pieces – Rainbow Delight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Peanuts (59%)</a:t>
            </a:r>
          </a:p>
          <a:p>
            <a:r>
              <a:rPr lang="en-US" dirty="0" smtClean="0"/>
              <a:t>Raisins(14%)</a:t>
            </a:r>
          </a:p>
          <a:p>
            <a:r>
              <a:rPr lang="en-US" dirty="0" smtClean="0"/>
              <a:t>M&amp;Ms(21%)</a:t>
            </a:r>
          </a:p>
          <a:p>
            <a:r>
              <a:rPr lang="en-US" dirty="0" smtClean="0"/>
              <a:t>Almonds(3%)</a:t>
            </a:r>
          </a:p>
          <a:p>
            <a:r>
              <a:rPr lang="en-US" dirty="0" smtClean="0"/>
              <a:t>Cashews(3%)</a:t>
            </a:r>
          </a:p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Brand vs. Weight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Shape:</a:t>
            </a:r>
          </a:p>
          <a:p>
            <a:pPr lvl="1"/>
            <a:r>
              <a:rPr lang="en-US" sz="2400" dirty="0" smtClean="0"/>
              <a:t>Both are roughly unimodal, P has two peaks around 34 g and 46 g with a gap at 36. RD has peaks at 32 g and 42 g and a gap at 43.</a:t>
            </a:r>
            <a:endParaRPr lang="en-US" sz="2400" dirty="0"/>
          </a:p>
          <a:p>
            <a:r>
              <a:rPr lang="en-US" sz="2800" dirty="0"/>
              <a:t>Center</a:t>
            </a:r>
            <a:r>
              <a:rPr lang="en-US" sz="2800" dirty="0" smtClean="0"/>
              <a:t>: Planters has a center at 34. 9 g. RD has a center at 36.0323 g.</a:t>
            </a:r>
            <a:endParaRPr lang="en-US" sz="2800" dirty="0"/>
          </a:p>
          <a:p>
            <a:r>
              <a:rPr lang="en-US" sz="2800" dirty="0"/>
              <a:t>Spread</a:t>
            </a:r>
            <a:r>
              <a:rPr lang="en-US" sz="2800" dirty="0" smtClean="0"/>
              <a:t>: Planters has a wider spread with a range of 41 and RD has a range of 27.</a:t>
            </a:r>
            <a:endParaRPr lang="en-US" sz="2800" dirty="0"/>
          </a:p>
        </p:txBody>
      </p:sp>
      <p:pic>
        <p:nvPicPr>
          <p:cNvPr id="12296" name="Picture 2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3962400"/>
            <a:ext cx="1771650" cy="2743200"/>
          </a:xfrm>
          <a:noFill/>
          <a:ln/>
        </p:spPr>
      </p:pic>
      <p:pic>
        <p:nvPicPr>
          <p:cNvPr id="12297" name="Picture 24"/>
          <p:cNvPicPr>
            <a:picLocks noChangeAspect="1" noChangeArrowheads="1"/>
          </p:cNvPicPr>
          <p:nvPr/>
        </p:nvPicPr>
        <p:blipFill>
          <a:blip r:embed="rId3" cstate="print"/>
          <a:srcRect r="12827" b="16843"/>
          <a:stretch>
            <a:fillRect/>
          </a:stretch>
        </p:blipFill>
        <p:spPr bwMode="auto">
          <a:xfrm>
            <a:off x="6540500" y="3990975"/>
            <a:ext cx="13843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1" y="1267754"/>
            <a:ext cx="3836908" cy="251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the Normal Model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Shown from the normal probability plot, the data shows that the association is linear</a:t>
            </a:r>
          </a:p>
          <a:p>
            <a:r>
              <a:rPr lang="en-US" dirty="0" smtClean="0"/>
              <a:t>Slight curve which indicates that a better model would be fit</a:t>
            </a:r>
          </a:p>
          <a:p>
            <a:endParaRPr lang="en-US" dirty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046" y="1371600"/>
            <a:ext cx="2746851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6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098" y="3938588"/>
            <a:ext cx="3311164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Data – Product vs. Peanuts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Shape</a:t>
            </a:r>
            <a:r>
              <a:rPr lang="en-US" dirty="0" smtClean="0"/>
              <a:t>: Planters is right skewed and RD is close to unimodal</a:t>
            </a:r>
          </a:p>
          <a:p>
            <a:r>
              <a:rPr lang="en-US" b="1" dirty="0" smtClean="0"/>
              <a:t>Center</a:t>
            </a:r>
            <a:r>
              <a:rPr lang="en-US" dirty="0" smtClean="0"/>
              <a:t>: Planters mean is 17.2 and RD is 21.1667</a:t>
            </a:r>
          </a:p>
          <a:p>
            <a:r>
              <a:rPr lang="en-US" b="1" dirty="0" smtClean="0"/>
              <a:t>Spread</a:t>
            </a:r>
            <a:r>
              <a:rPr lang="en-US" dirty="0" smtClean="0"/>
              <a:t>: Planters has the greater spread with a range of 17 but Rainbow  Delight has a range of 14. Planters has a </a:t>
            </a:r>
            <a:r>
              <a:rPr lang="en-US" dirty="0" err="1" smtClean="0"/>
              <a:t>stdDev</a:t>
            </a:r>
            <a:r>
              <a:rPr lang="en-US" dirty="0" smtClean="0"/>
              <a:t> of 7.4632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5.1929.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590800"/>
            <a:ext cx="268882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1375" y="1371600"/>
            <a:ext cx="1952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309</TotalTime>
  <Words>1146</Words>
  <Application>Microsoft Office PowerPoint</Application>
  <PresentationFormat>On-screen Show (4:3)</PresentationFormat>
  <Paragraphs>143</Paragraphs>
  <Slides>21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Solstice</vt:lpstr>
      <vt:lpstr>Chart</vt:lpstr>
      <vt:lpstr>Trail Mix Statistics</vt:lpstr>
      <vt:lpstr>About Trail Mix</vt:lpstr>
      <vt:lpstr>My Goal:</vt:lpstr>
      <vt:lpstr>How I collected my data</vt:lpstr>
      <vt:lpstr>Distribution of Pieces – Planters.</vt:lpstr>
      <vt:lpstr>Distribution of Pieces – Rainbow Delight</vt:lpstr>
      <vt:lpstr>Brand vs. Weight</vt:lpstr>
      <vt:lpstr>Data and the Normal Model</vt:lpstr>
      <vt:lpstr>Quantitative Data – Product vs. Peanuts</vt:lpstr>
      <vt:lpstr>Quantitative Data – Product vs. M&amp;Ms</vt:lpstr>
      <vt:lpstr>Quantitative Data – Product vs. Cashews</vt:lpstr>
      <vt:lpstr>Quantitative Data – Product vs. Raisins</vt:lpstr>
      <vt:lpstr>Quantitative Data – Product vs. Almonds</vt:lpstr>
      <vt:lpstr>1 Samp T Interval Conditions: </vt:lpstr>
      <vt:lpstr>1 Sample T Interval: Rainbow Delight weight per serving</vt:lpstr>
      <vt:lpstr>1 Sample T Interval: Planters Trail Mix weight per serving</vt:lpstr>
      <vt:lpstr>Chi-Squared GOF Conditions</vt:lpstr>
      <vt:lpstr>Chi-Squared GOF Test - Planters</vt:lpstr>
      <vt:lpstr>Chi-Squared GOF Test – Rainbow Delight</vt:lpstr>
      <vt:lpstr>Bias &amp; Error</vt:lpstr>
      <vt:lpstr>Personal Opinions &amp; Conclusion</vt:lpstr>
    </vt:vector>
  </TitlesOfParts>
  <Company>Lipshutz Family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Trail Mix Statistics</dc:title>
  <dc:creator>Marianne Lipshutz</dc:creator>
  <cp:lastModifiedBy>Lipshutz.T294</cp:lastModifiedBy>
  <cp:revision>15</cp:revision>
  <dcterms:created xsi:type="dcterms:W3CDTF">2011-06-07T02:28:17Z</dcterms:created>
  <dcterms:modified xsi:type="dcterms:W3CDTF">2011-06-07T13:53:30Z</dcterms:modified>
</cp:coreProperties>
</file>